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8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1BFBC-2664-499C-AE3C-740C618AE6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BC1B5E-048D-4B9A-B4A2-5234A8499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DCD07-C8AF-41C0-91EA-77C3BF908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F0001-DC4C-4AB2-B57C-92D938949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B3BEC-8792-4D79-B2D9-18BB3593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66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4F071-8289-4E73-AF0F-551C18750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A6DE29-123F-43AE-9AD9-ACCD271A7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2F708-BF65-4413-809F-97264987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462D7-627B-42D6-ADE2-A0D8D6EB3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A2E7A-E5FF-48F8-BB7C-60B33ECAD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9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4FC5A4-08E5-43DC-861C-66FB03C68D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ECF65-0268-43F2-B743-8F5770FA1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D2E43-5CFF-4419-8E30-02584F53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46465-A39A-407A-9768-D9FE51B54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E8A69-5EEC-4C8E-9275-85530CDA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30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C6AF3-9115-4FB8-B4FE-443B16E0B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D437B-074B-4CF0-A3D5-543CFB1EC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B58C5-6B3B-4BD5-8DBA-C78A0D39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4161-9343-4A8C-B922-B40686A48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86D3F-909D-4828-A796-47D2BDC0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15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D4CC5-3B9E-4D2C-AB46-E0B9B573A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5757F-E099-40A5-B2CF-1D06BC6CF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B66D1-270D-4E27-9AAE-DA5919EE0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83C96-6AD8-457F-B45A-A8C240602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AC715-6611-4A74-A0F9-E8F1C9EE1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82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5CB22-0477-41BE-A93D-97ECE1EC8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B199E-5BEC-4225-B75B-B5DFC08CC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058F6-4A98-4F3A-B675-B46D3A7B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02DBA-0C7B-4564-892F-B3E905C2F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7643A-3F73-4F76-986A-541FBB94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073A0-01F7-4D3A-B3D9-AFA4C32F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54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B140E-427A-41F3-8210-7F44C4E84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0F273-0377-4842-B982-DE1D1772E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9F842-FDA0-4056-BCB2-C10E479A5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0CF71-FEE8-4AE9-AC72-37CFA5CEC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A0872F-C392-497A-9901-BCD468F1A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05425D-50A0-41A8-80EE-DA261F597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60FBD-5FEE-4983-AD6A-DEA694E1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18493D-25FE-4506-A128-02C33CA0D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95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4C978-0511-49D4-BD7E-516FC8AD4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66226C-4410-4312-AA20-141D2C75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BB09E6-F43E-40D1-8404-8CA3C8F81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3B5AF6-24C5-4582-8C60-408E41775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1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3A6F65-DFFA-43AE-AB26-E4BAA5E24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5BA74-B60D-4D61-B82E-E66D12669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AA675A-D41C-448C-8526-6E6F91B5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04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6CDDB-EFE3-4D89-8192-47B2B08B2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4B198-8207-43C8-83BE-94E9BB588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D50BD-B05D-4388-823F-D64196094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41FEAB-33EE-4B15-B191-459ADC822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D0BB3-C773-4FC9-9457-22484DFE5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C2CCA-F585-439D-8A12-B75E2E06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7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A72AD-C392-4381-B8A7-27E0CDE45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C34E1F-4F11-4FB2-8176-8BA504F1A3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8CDC1-FA3E-406F-BF8E-FFDFAAAF5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379708-5BB9-49F6-B62A-D0620F789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0023C-B0B1-4423-80E7-DD8508A1C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4D572-3873-40AF-BC89-0ACDCF7F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79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7D768-C0A8-43D6-8A0F-288EBB908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B2026-F320-4AE1-B80E-5A0652F32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AF1DA-764B-4DDD-AD1A-F14706BED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84887-1265-4593-A410-65FA9C80CED8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7C690-62AA-4761-A9F7-FCCB50D85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19BF2-B2FB-46A4-8315-7339BAA2B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3DEB-06FC-486D-B5F6-60E6A6B3F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3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00E39-E8CE-4D8B-9990-A3A01C4D4F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1D1C6-CD2A-40E3-83FA-B1BD05011D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F3B709-BFDC-49CC-B443-7510B5DBE87D}"/>
              </a:ext>
            </a:extLst>
          </p:cNvPr>
          <p:cNvSpPr/>
          <p:nvPr/>
        </p:nvSpPr>
        <p:spPr>
          <a:xfrm>
            <a:off x="-131235" y="-100786"/>
            <a:ext cx="12454470" cy="490603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6985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1D00F11-0282-4476-934B-2B4EADB0A3AD}"/>
              </a:ext>
            </a:extLst>
          </p:cNvPr>
          <p:cNvSpPr txBox="1">
            <a:spLocks/>
          </p:cNvSpPr>
          <p:nvPr/>
        </p:nvSpPr>
        <p:spPr>
          <a:xfrm>
            <a:off x="-131235" y="2483004"/>
            <a:ext cx="12404035" cy="9548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b="1" dirty="0">
                <a:ln w="28575">
                  <a:noFill/>
                </a:ln>
                <a:solidFill>
                  <a:schemeClr val="bg1"/>
                </a:solidFill>
                <a:latin typeface="Arial Rounded MT Bold" panose="020F0704030504030204" pitchFamily="34" charset="0"/>
              </a:rPr>
              <a:t>Mouth Cancer Action Month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6E51FD0-BADC-4537-99C7-DF27254D2802}"/>
              </a:ext>
            </a:extLst>
          </p:cNvPr>
          <p:cNvSpPr txBox="1">
            <a:spLocks/>
          </p:cNvSpPr>
          <p:nvPr/>
        </p:nvSpPr>
        <p:spPr>
          <a:xfrm>
            <a:off x="1888441" y="3602038"/>
            <a:ext cx="8314248" cy="750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‘If in doubt, get checked out’</a:t>
            </a:r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0AC15D89-CD4F-4358-80E9-F066C0865C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7238" y="4969451"/>
            <a:ext cx="3459940" cy="158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82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 nodePh="1">
                                  <p:stCondLst>
                                    <p:cond delay="1500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 nodePh="1">
                                  <p:stCondLst>
                                    <p:cond delay="1500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4" grpId="0" animBg="1"/>
      <p:bldP spid="4" grpId="1" animBg="1"/>
      <p:bldP spid="5" grpId="0"/>
      <p:bldP spid="5" grpId="1"/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93C6-0E63-4FEB-AEE4-4EBB5300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935979-5307-4F0A-A27B-65565B9102A1}"/>
              </a:ext>
            </a:extLst>
          </p:cNvPr>
          <p:cNvSpPr/>
          <p:nvPr/>
        </p:nvSpPr>
        <p:spPr>
          <a:xfrm>
            <a:off x="-131235" y="-42862"/>
            <a:ext cx="12454470" cy="17335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73025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24A2B8-936C-4CAA-8A0B-914886C46159}"/>
              </a:ext>
            </a:extLst>
          </p:cNvPr>
          <p:cNvSpPr/>
          <p:nvPr/>
        </p:nvSpPr>
        <p:spPr>
          <a:xfrm>
            <a:off x="838200" y="561035"/>
            <a:ext cx="11353800" cy="773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5400" b="1" dirty="0">
                <a:solidFill>
                  <a:schemeClr val="bg1"/>
                </a:solidFill>
              </a:rPr>
              <a:t>About </a:t>
            </a:r>
            <a:r>
              <a:rPr lang="en-GB" sz="5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mouth cancer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AAEC3-4A52-4CC9-B37C-ECE0C493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729" y="2098675"/>
            <a:ext cx="106895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Mouth cancer can affect the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lips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tongue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cheeks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head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neck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There are more than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7,500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new cases diagnosed in the UK each year.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Mouth cancer is more common in those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over 40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particularly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men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But it’s now affecting more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younger people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women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than ever.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number of new cases of mouth cancer is on the increase.</a:t>
            </a:r>
            <a:endParaRPr lang="en-GB" sz="32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710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 nodePh="1">
                                  <p:stCondLst>
                                    <p:cond delay="1500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4" grpId="1" animBg="1"/>
      <p:bldP spid="5" grpId="0"/>
      <p:bldP spid="5" grpId="1"/>
      <p:bldP spid="6" grpId="0" uiExpand="1" build="p"/>
      <p:bldP spid="6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93C6-0E63-4FEB-AEE4-4EBB5300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935979-5307-4F0A-A27B-65565B9102A1}"/>
              </a:ext>
            </a:extLst>
          </p:cNvPr>
          <p:cNvSpPr/>
          <p:nvPr/>
        </p:nvSpPr>
        <p:spPr>
          <a:xfrm>
            <a:off x="-131235" y="-42862"/>
            <a:ext cx="12454470" cy="17335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73025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24A2B8-936C-4CAA-8A0B-914886C46159}"/>
              </a:ext>
            </a:extLst>
          </p:cNvPr>
          <p:cNvSpPr/>
          <p:nvPr/>
        </p:nvSpPr>
        <p:spPr>
          <a:xfrm>
            <a:off x="838200" y="561035"/>
            <a:ext cx="11353800" cy="773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5400" b="1" dirty="0">
                <a:solidFill>
                  <a:schemeClr val="bg1"/>
                </a:solidFill>
              </a:rPr>
              <a:t>What </a:t>
            </a:r>
            <a:r>
              <a:rPr lang="en-GB" sz="5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causes</a:t>
            </a:r>
            <a:r>
              <a:rPr lang="en-GB" sz="5400" b="1" dirty="0">
                <a:solidFill>
                  <a:schemeClr val="bg1"/>
                </a:solidFill>
              </a:rPr>
              <a:t> mouth cancer?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AAEC3-4A52-4CC9-B37C-ECE0C493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729" y="2098675"/>
            <a:ext cx="110821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Smoking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– tobacco in cigarettes / pipes and smokeless tobacco.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Drinking alcohol to excess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– increases risks by four times.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Human Papillomavirus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– transmitted via oral sex.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Unhealthy diet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– not eating enough fruit, vegetables and fish.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Sunlight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– over-exposure can lead to cancer in the lips.</a:t>
            </a:r>
          </a:p>
        </p:txBody>
      </p:sp>
    </p:spTree>
    <p:extLst>
      <p:ext uri="{BB962C8B-B14F-4D97-AF65-F5344CB8AC3E}">
        <p14:creationId xmlns:p14="http://schemas.microsoft.com/office/powerpoint/2010/main" val="3473421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 nodePh="1">
                                  <p:stCondLst>
                                    <p:cond delay="1500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4" grpId="1" animBg="1"/>
      <p:bldP spid="5" grpId="0"/>
      <p:bldP spid="5" grpId="1"/>
      <p:bldP spid="6" grpId="0" uiExpand="1" build="p"/>
      <p:bldP spid="6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93C6-0E63-4FEB-AEE4-4EBB5300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935979-5307-4F0A-A27B-65565B9102A1}"/>
              </a:ext>
            </a:extLst>
          </p:cNvPr>
          <p:cNvSpPr/>
          <p:nvPr/>
        </p:nvSpPr>
        <p:spPr>
          <a:xfrm>
            <a:off x="-131235" y="-42862"/>
            <a:ext cx="12454470" cy="17335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73025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24A2B8-936C-4CAA-8A0B-914886C46159}"/>
              </a:ext>
            </a:extLst>
          </p:cNvPr>
          <p:cNvSpPr/>
          <p:nvPr/>
        </p:nvSpPr>
        <p:spPr>
          <a:xfrm>
            <a:off x="838200" y="561035"/>
            <a:ext cx="11353800" cy="773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5400" b="1" dirty="0">
                <a:solidFill>
                  <a:schemeClr val="bg1"/>
                </a:solidFill>
              </a:rPr>
              <a:t>What should you be </a:t>
            </a:r>
            <a:r>
              <a:rPr lang="en-GB" sz="5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looking for</a:t>
            </a:r>
            <a:r>
              <a:rPr lang="en-GB" sz="5400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AAEC3-4A52-4CC9-B37C-ECE0C493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729" y="2098675"/>
            <a:ext cx="1078395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Mouth cancer can strike the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lips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tongue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gums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cheeks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head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neck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Early detection is crucial so know the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early warning signs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Mouth ulcers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which do not heal within three weeks;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Red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white patches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 the mouth;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Unusual 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lumps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or 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swellings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in the mouth, head or neck.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If any of these are noticed, tell your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dentist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or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doctor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immediately.</a:t>
            </a:r>
          </a:p>
        </p:txBody>
      </p:sp>
    </p:spTree>
    <p:extLst>
      <p:ext uri="{BB962C8B-B14F-4D97-AF65-F5344CB8AC3E}">
        <p14:creationId xmlns:p14="http://schemas.microsoft.com/office/powerpoint/2010/main" val="1741785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 nodePh="1">
                                  <p:stCondLst>
                                    <p:cond delay="150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4" grpId="1" animBg="1"/>
      <p:bldP spid="5" grpId="0"/>
      <p:bldP spid="5" grpId="1"/>
      <p:bldP spid="6" grpId="0" build="p"/>
      <p:bldP spid="6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93C6-0E63-4FEB-AEE4-4EBB5300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935979-5307-4F0A-A27B-65565B9102A1}"/>
              </a:ext>
            </a:extLst>
          </p:cNvPr>
          <p:cNvSpPr/>
          <p:nvPr/>
        </p:nvSpPr>
        <p:spPr>
          <a:xfrm>
            <a:off x="-131235" y="-42862"/>
            <a:ext cx="12454470" cy="17335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73025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24A2B8-936C-4CAA-8A0B-914886C46159}"/>
              </a:ext>
            </a:extLst>
          </p:cNvPr>
          <p:cNvSpPr/>
          <p:nvPr/>
        </p:nvSpPr>
        <p:spPr>
          <a:xfrm>
            <a:off x="838200" y="561035"/>
            <a:ext cx="11353800" cy="773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5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Early detection </a:t>
            </a:r>
            <a:r>
              <a:rPr lang="en-GB" sz="5400" b="1" dirty="0">
                <a:solidFill>
                  <a:schemeClr val="bg1"/>
                </a:solidFill>
              </a:rPr>
              <a:t>is crucial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AAEC3-4A52-4CC9-B37C-ECE0C493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728" y="2098675"/>
            <a:ext cx="1104237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Mouth cancer can be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spotted in the early stages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by your dentist.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Your dentist or hygienist will do this as part of your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dental check-up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If mouth cancer is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recognised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early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the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chances of a cure are good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Many people with mouth cancer go to their dentist or doctor too late.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It is important to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visit your dentist regularly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as often as they recommend.</a:t>
            </a:r>
          </a:p>
        </p:txBody>
      </p:sp>
    </p:spTree>
    <p:extLst>
      <p:ext uri="{BB962C8B-B14F-4D97-AF65-F5344CB8AC3E}">
        <p14:creationId xmlns:p14="http://schemas.microsoft.com/office/powerpoint/2010/main" val="2849806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 nodePh="1">
                                  <p:stCondLst>
                                    <p:cond delay="1500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4" grpId="1" animBg="1"/>
      <p:bldP spid="5" grpId="0"/>
      <p:bldP spid="5" grpId="1"/>
      <p:bldP spid="6" grpId="0" uiExpand="1" build="p"/>
      <p:bldP spid="6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93C6-0E63-4FEB-AEE4-4EBB5300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935979-5307-4F0A-A27B-65565B9102A1}"/>
              </a:ext>
            </a:extLst>
          </p:cNvPr>
          <p:cNvSpPr/>
          <p:nvPr/>
        </p:nvSpPr>
        <p:spPr>
          <a:xfrm>
            <a:off x="-131235" y="-42862"/>
            <a:ext cx="12454470" cy="17335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73025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24A2B8-936C-4CAA-8A0B-914886C46159}"/>
              </a:ext>
            </a:extLst>
          </p:cNvPr>
          <p:cNvSpPr/>
          <p:nvPr/>
        </p:nvSpPr>
        <p:spPr>
          <a:xfrm>
            <a:off x="838200" y="561035"/>
            <a:ext cx="11353800" cy="773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5400" b="1" dirty="0">
                <a:solidFill>
                  <a:schemeClr val="bg1"/>
                </a:solidFill>
              </a:rPr>
              <a:t>Stay healthy by being </a:t>
            </a:r>
            <a:r>
              <a:rPr lang="en-GB" sz="5400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mouthaware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AAEC3-4A52-4CC9-B37C-ECE0C493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728" y="1919773"/>
            <a:ext cx="10694507" cy="4735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Be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Mouthaware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by being alert to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unusual changes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 your mouth.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Report any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red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or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white patches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unusual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lumps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swellings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or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mouth ulcers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that have not cleared up within three weeks.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When exposed to the sun, be sure to use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protective sun cream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good diet, rich in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Vitamins A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Cut down on your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smoking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drinking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5998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 nodePh="1">
                                  <p:stCondLst>
                                    <p:cond delay="1500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4" grpId="1" animBg="1"/>
      <p:bldP spid="5" grpId="0"/>
      <p:bldP spid="5" grpId="1"/>
      <p:bldP spid="6" grpId="0" uiExpand="1" build="p"/>
      <p:bldP spid="6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93C6-0E63-4FEB-AEE4-4EBB5300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935979-5307-4F0A-A27B-65565B9102A1}"/>
              </a:ext>
            </a:extLst>
          </p:cNvPr>
          <p:cNvSpPr/>
          <p:nvPr/>
        </p:nvSpPr>
        <p:spPr>
          <a:xfrm>
            <a:off x="-131235" y="-42862"/>
            <a:ext cx="12454470" cy="17335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73025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24A2B8-936C-4CAA-8A0B-914886C46159}"/>
              </a:ext>
            </a:extLst>
          </p:cNvPr>
          <p:cNvSpPr/>
          <p:nvPr/>
        </p:nvSpPr>
        <p:spPr>
          <a:xfrm>
            <a:off x="838200" y="561035"/>
            <a:ext cx="11353800" cy="773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5400" b="1" dirty="0">
                <a:solidFill>
                  <a:schemeClr val="bg1"/>
                </a:solidFill>
              </a:rPr>
              <a:t>If in </a:t>
            </a:r>
            <a:r>
              <a:rPr lang="en-GB" sz="5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doubt</a:t>
            </a:r>
            <a:r>
              <a:rPr lang="en-GB" sz="5400" b="1" dirty="0">
                <a:solidFill>
                  <a:schemeClr val="bg1"/>
                </a:solidFill>
              </a:rPr>
              <a:t>, get </a:t>
            </a:r>
            <a:r>
              <a:rPr lang="en-GB" sz="5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checked out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AAEC3-4A52-4CC9-B37C-ECE0C493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729" y="1938670"/>
            <a:ext cx="10767936" cy="1354217"/>
          </a:xfrm>
          <a:prstGeom prst="rect">
            <a:avLst/>
          </a:prstGeom>
        </p:spPr>
        <p:txBody>
          <a:bodyPr wrap="square" numCol="3" spcCol="640080">
            <a:spAutoFit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40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Fact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40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Check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4000" b="1" dirty="0">
                <a:solidFill>
                  <a:schemeClr val="accent1">
                    <a:lumMod val="50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DDDE425-7306-46F7-BA8E-5885739F678F}"/>
              </a:ext>
            </a:extLst>
          </p:cNvPr>
          <p:cNvSpPr txBox="1">
            <a:spLocks/>
          </p:cNvSpPr>
          <p:nvPr/>
        </p:nvSpPr>
        <p:spPr>
          <a:xfrm>
            <a:off x="1023728" y="3128311"/>
            <a:ext cx="10767937" cy="7782708"/>
          </a:xfrm>
          <a:prstGeom prst="rect">
            <a:avLst/>
          </a:prstGeom>
        </p:spPr>
        <p:txBody>
          <a:bodyPr vert="horz" wrap="square" lIns="91440" tIns="45720" rIns="91440" bIns="45720" numCol="3" spcCol="64008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More than 7,500 people will be diagnosed with mouth cancer this year in the UK.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Look out for mouth ulcers which do not heal within three weeks, red &amp; white patches, and unusual lumps or swellings.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Regularly visit your dentist to ensure you are checked for signs of mouth cancer.</a:t>
            </a:r>
          </a:p>
        </p:txBody>
      </p:sp>
    </p:spTree>
    <p:extLst>
      <p:ext uri="{BB962C8B-B14F-4D97-AF65-F5344CB8AC3E}">
        <p14:creationId xmlns:p14="http://schemas.microsoft.com/office/powerpoint/2010/main" val="157916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 nodePh="1">
                                  <p:stCondLst>
                                    <p:cond delay="1500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4" grpId="1" animBg="1"/>
      <p:bldP spid="5" grpId="0"/>
      <p:bldP spid="5" grpId="1"/>
      <p:bldP spid="6" grpId="0" uiExpand="1" build="p"/>
      <p:bldP spid="6" grpId="1" uiExpand="1" build="p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95A8549-5C92-4144-8977-C6E0C0DAD3B9}"/>
              </a:ext>
            </a:extLst>
          </p:cNvPr>
          <p:cNvSpPr/>
          <p:nvPr/>
        </p:nvSpPr>
        <p:spPr>
          <a:xfrm>
            <a:off x="-91020" y="5221357"/>
            <a:ext cx="12454470" cy="186052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6985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8BED64-69F9-4937-89AA-752A4D94E3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69" y="5472190"/>
            <a:ext cx="3690973" cy="119916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CA1E0FF-5989-4778-B763-AE05071F1690}"/>
              </a:ext>
            </a:extLst>
          </p:cNvPr>
          <p:cNvSpPr/>
          <p:nvPr/>
        </p:nvSpPr>
        <p:spPr>
          <a:xfrm>
            <a:off x="4270641" y="5456818"/>
            <a:ext cx="97309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 Oral Health Foundation charity campaign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Smile House, Rugby, Warwickshire, CV22 6AJ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11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©</a:t>
            </a:r>
            <a:r>
              <a:rPr lang="en-GB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Oral Health Foundation | Registered Charity No. </a:t>
            </a:r>
            <a:r>
              <a:rPr lang="en-GB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263198</a:t>
            </a:r>
            <a:endParaRPr lang="en-GB" sz="2400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8517C8-E282-4365-91EA-53A9653273CA}"/>
              </a:ext>
            </a:extLst>
          </p:cNvPr>
          <p:cNvSpPr/>
          <p:nvPr/>
        </p:nvSpPr>
        <p:spPr>
          <a:xfrm>
            <a:off x="-91020" y="759066"/>
            <a:ext cx="12192001" cy="333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6600" b="1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</a:rPr>
              <a:t>If in doubt, get checked out.</a:t>
            </a:r>
          </a:p>
          <a:p>
            <a:pPr algn="ctr">
              <a:lnSpc>
                <a:spcPct val="80000"/>
              </a:lnSpc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</a:rPr>
              <a:t> </a:t>
            </a:r>
          </a:p>
          <a:p>
            <a:pPr algn="ctr">
              <a:spcAft>
                <a:spcPts val="1200"/>
              </a:spcAft>
            </a:pPr>
            <a:r>
              <a:rPr lang="en-GB" sz="48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</a:rPr>
              <a:t>Speak to your dentist or doctor.</a:t>
            </a:r>
            <a:endParaRPr lang="en-GB" sz="2000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Varela Round" panose="02000000000000000000" pitchFamily="2" charset="0"/>
              </a:rPr>
              <a:t>For more information about mouth cancer visit </a:t>
            </a:r>
            <a:r>
              <a:rPr lang="en-GB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Varela Round" panose="02000000000000000000" pitchFamily="2" charset="0"/>
              </a:rPr>
              <a:t>www.mouthcancer.org</a:t>
            </a:r>
            <a:endParaRPr lang="en-GB" sz="2800" dirty="0">
              <a:solidFill>
                <a:schemeClr val="accent1">
                  <a:lumMod val="40000"/>
                  <a:lumOff val="60000"/>
                </a:schemeClr>
              </a:solidFill>
              <a:latin typeface="Varela Round" panose="02000000000000000000" pitchFamily="2" charset="0"/>
            </a:endParaRPr>
          </a:p>
          <a:p>
            <a:pPr>
              <a:lnSpc>
                <a:spcPct val="80000"/>
              </a:lnSpc>
            </a:pPr>
            <a:endParaRPr lang="en-GB" sz="4800" b="1" dirty="0">
              <a:solidFill>
                <a:schemeClr val="accent1">
                  <a:lumMod val="75000"/>
                </a:schemeClr>
              </a:solidFill>
              <a:latin typeface="Varela Round" panose="02000000000000000000" pitchFamily="2" charset="0"/>
            </a:endParaRPr>
          </a:p>
        </p:txBody>
      </p:sp>
      <p:pic>
        <p:nvPicPr>
          <p:cNvPr id="7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749963A8-86A1-4C99-AE6F-0105C83252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641" y="3503034"/>
            <a:ext cx="3114619" cy="142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050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/>
      <p:bldP spid="11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459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Arial</vt:lpstr>
      <vt:lpstr>Arial Rounded MT Bold</vt:lpstr>
      <vt:lpstr>Calibri</vt:lpstr>
      <vt:lpstr>Calibri Light</vt:lpstr>
      <vt:lpstr>Times New Roman</vt:lpstr>
      <vt:lpstr>Varela Round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Arnold</dc:creator>
  <cp:lastModifiedBy>David Arnold</cp:lastModifiedBy>
  <cp:revision>12</cp:revision>
  <dcterms:created xsi:type="dcterms:W3CDTF">2017-11-10T09:22:28Z</dcterms:created>
  <dcterms:modified xsi:type="dcterms:W3CDTF">2018-10-17T11:32:58Z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